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0" r:id="rId3"/>
    <p:sldId id="281" r:id="rId4"/>
    <p:sldId id="282" r:id="rId5"/>
    <p:sldId id="274" r:id="rId6"/>
    <p:sldId id="276" r:id="rId7"/>
    <p:sldId id="351" r:id="rId8"/>
    <p:sldId id="329" r:id="rId9"/>
    <p:sldId id="327" r:id="rId10"/>
    <p:sldId id="358" r:id="rId11"/>
    <p:sldId id="364" r:id="rId12"/>
    <p:sldId id="353" r:id="rId13"/>
    <p:sldId id="359" r:id="rId14"/>
    <p:sldId id="360" r:id="rId15"/>
    <p:sldId id="361" r:id="rId16"/>
    <p:sldId id="362" r:id="rId17"/>
    <p:sldId id="336" r:id="rId18"/>
    <p:sldId id="365" r:id="rId19"/>
    <p:sldId id="334" r:id="rId20"/>
    <p:sldId id="335" r:id="rId21"/>
    <p:sldId id="354" r:id="rId22"/>
    <p:sldId id="355" r:id="rId23"/>
    <p:sldId id="356" r:id="rId24"/>
    <p:sldId id="357" r:id="rId25"/>
    <p:sldId id="268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5" autoAdjust="0"/>
    <p:restoredTop sz="90871" autoAdjust="0"/>
  </p:normalViewPr>
  <p:slideViewPr>
    <p:cSldViewPr>
      <p:cViewPr>
        <p:scale>
          <a:sx n="100" d="100"/>
          <a:sy n="100" d="100"/>
        </p:scale>
        <p:origin x="-1062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why taking log – because the asymmetry of +</a:t>
            </a:r>
            <a:r>
              <a:rPr lang="en-US" dirty="0" err="1" smtClean="0"/>
              <a:t>ve</a:t>
            </a:r>
            <a:r>
              <a:rPr lang="en-US" dirty="0" smtClean="0"/>
              <a:t> and –</a:t>
            </a:r>
            <a:r>
              <a:rPr lang="en-US" dirty="0" err="1" smtClean="0"/>
              <a:t>ve</a:t>
            </a:r>
            <a:r>
              <a:rPr lang="en-US" dirty="0" smtClean="0"/>
              <a:t>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know.com/" TargetMode="External"/><Relationship Id="rId2" Type="http://schemas.openxmlformats.org/officeDocument/2006/relationships/hyperlink" Target="https://indices.kensho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jector.tensorflow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i.tencent.com/ailab/nlp/embedding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gif"/><Relationship Id="rId4" Type="http://schemas.openxmlformats.org/officeDocument/2006/relationships/hyperlink" Target="https://cs.stanford.edu/people/karpathy/convnetjs/demo/rldemo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smallake.kr/wp-content/uploads/2017/08/Active-Learning-in-Trading-Algorithms.pdf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Google_Traffic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ata.gov.hk/en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Application of Big Data and AI in Investment Management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Social </a:t>
            </a:r>
            <a:r>
              <a:rPr lang="en-US" dirty="0"/>
              <a:t>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Learn </a:t>
            </a:r>
            <a:r>
              <a:rPr lang="en-US" sz="2000" dirty="0"/>
              <a:t>user trading patterns </a:t>
            </a:r>
            <a:br>
              <a:rPr lang="en-US" sz="2000" dirty="0"/>
            </a:br>
            <a:r>
              <a:rPr lang="en-US" sz="2000" dirty="0"/>
              <a:t>and </a:t>
            </a:r>
            <a:r>
              <a:rPr lang="en-US" sz="2000" dirty="0" smtClean="0"/>
              <a:t>behaviors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Money-making users can get </a:t>
            </a:r>
            <a:br>
              <a:rPr lang="en-US" sz="2000" dirty="0"/>
            </a:br>
            <a:r>
              <a:rPr lang="en-US" sz="2000" dirty="0"/>
              <a:t>paid for </a:t>
            </a:r>
            <a:r>
              <a:rPr lang="en-US" sz="2000" b="1" dirty="0">
                <a:solidFill>
                  <a:srgbClr val="0070C0"/>
                </a:solidFill>
              </a:rPr>
              <a:t>viewing their profitable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portfolios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transaction 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notifications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85" y="4365104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19671" y="3336429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80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err="1"/>
              <a:t>Robo</a:t>
            </a:r>
            <a:r>
              <a:rPr lang="en-US" dirty="0"/>
              <a:t>-Advisor: AI ETF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Kensho</a:t>
            </a:r>
            <a:r>
              <a:rPr lang="en-US" sz="2000" b="1" dirty="0" smtClean="0"/>
              <a:t> Indices </a:t>
            </a: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://indices.kensho.com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constructed using an entirely systematic, </a:t>
            </a:r>
            <a:r>
              <a:rPr lang="en-US" sz="1600" dirty="0" smtClean="0"/>
              <a:t>big/alternative data (example from </a:t>
            </a:r>
            <a:r>
              <a:rPr lang="en-US" sz="1600" dirty="0" err="1" smtClean="0">
                <a:hlinkClick r:id="rId3"/>
              </a:rPr>
              <a:t>SpaceKnow</a:t>
            </a:r>
            <a:r>
              <a:rPr lang="en-US" sz="1600" dirty="0" smtClean="0"/>
              <a:t>) and rules-based methodology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62" y="2815753"/>
            <a:ext cx="4895851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912"/>
            <a:ext cx="4467054" cy="35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7029" y="5577780"/>
            <a:ext cx="3288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Kensho</a:t>
            </a:r>
            <a:r>
              <a:rPr lang="en-US" sz="1400" dirty="0">
                <a:solidFill>
                  <a:srgbClr val="0070C0"/>
                </a:solidFill>
              </a:rPr>
              <a:t> Intelligent Infrastructure℠ </a:t>
            </a:r>
            <a:r>
              <a:rPr lang="en-US" sz="1400" dirty="0" smtClean="0">
                <a:solidFill>
                  <a:srgbClr val="0070C0"/>
                </a:solidFill>
              </a:rPr>
              <a:t>Index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54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Ping An Nasdaq AI and Robotics </a:t>
            </a:r>
            <a:r>
              <a:rPr lang="en-US" sz="2000" b="1" dirty="0" smtClean="0"/>
              <a:t>ETF (3023.HK)</a:t>
            </a:r>
          </a:p>
          <a:p>
            <a:pPr marL="400050" lvl="1" indent="0">
              <a:buNone/>
            </a:pPr>
            <a:r>
              <a:rPr lang="en-US" sz="1400" dirty="0" smtClean="0"/>
              <a:t>an </a:t>
            </a:r>
            <a:r>
              <a:rPr lang="en-US" sz="1400" dirty="0"/>
              <a:t>exchange-traded fund incorporated in </a:t>
            </a:r>
            <a:r>
              <a:rPr lang="en-US" sz="1400" b="1" dirty="0">
                <a:solidFill>
                  <a:srgbClr val="0070C0"/>
                </a:solidFill>
              </a:rPr>
              <a:t>Hong Kong</a:t>
            </a:r>
            <a:r>
              <a:rPr lang="en-US" sz="1400" dirty="0"/>
              <a:t>. The fund seeks to track the performance of </a:t>
            </a:r>
            <a:r>
              <a:rPr lang="en-US" sz="1400" b="1" dirty="0">
                <a:solidFill>
                  <a:srgbClr val="0070C0"/>
                </a:solidFill>
              </a:rPr>
              <a:t>Nasdaq CTA Artificial Intelligence and Robotics Index</a:t>
            </a:r>
            <a:r>
              <a:rPr lang="en-US" sz="1400" dirty="0"/>
              <a:t>.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81486"/>
            <a:ext cx="7340302" cy="351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99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5589240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>
                <a:hlinkClick r:id="rId3"/>
              </a:rPr>
              <a:t>Adam Cheng / </a:t>
            </a:r>
            <a:r>
              <a:rPr lang="en-US" sz="2000">
                <a:hlinkClick r:id="rId3"/>
              </a:rPr>
              <a:t>Ting </a:t>
            </a:r>
            <a:r>
              <a:rPr lang="en-US" sz="2000" smtClean="0">
                <a:hlinkClick r:id="rId3"/>
              </a:rPr>
              <a:t>Hai</a:t>
            </a:r>
            <a:r>
              <a:rPr lang="en-US" sz="2000" smtClean="0"/>
              <a:t> </a:t>
            </a:r>
            <a:r>
              <a:rPr lang="en-US" sz="2000" smtClean="0">
                <a:hlinkClick r:id="rId3"/>
              </a:rPr>
              <a:t>Effect 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1" y="392113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944216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283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7208" y="620688"/>
            <a:ext cx="8869288" cy="832892"/>
          </a:xfrm>
        </p:spPr>
        <p:txBody>
          <a:bodyPr/>
          <a:lstStyle/>
          <a:p>
            <a:r>
              <a:rPr lang="en-US" dirty="0" smtClean="0"/>
              <a:t>Thomson 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405239" y="1844824"/>
            <a:ext cx="8127201" cy="385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96002" y="5733256"/>
            <a:ext cx="437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https://projector.tensorflow.org/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64904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962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Short Term Price Movement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Order Book Imbalance</a:t>
            </a:r>
            <a:r>
              <a:rPr lang="en-US" sz="1800" dirty="0" smtClean="0"/>
              <a:t>: the </a:t>
            </a:r>
            <a:r>
              <a:rPr lang="en-US" sz="1800" dirty="0"/>
              <a:t>average </a:t>
            </a:r>
            <a:r>
              <a:rPr lang="en-US" sz="1800" b="1" dirty="0">
                <a:solidFill>
                  <a:srgbClr val="0070C0"/>
                </a:solidFill>
              </a:rPr>
              <a:t>ratio between the best bid and </a:t>
            </a:r>
            <a:r>
              <a:rPr lang="en-US" sz="1800" b="1" dirty="0" smtClean="0">
                <a:solidFill>
                  <a:srgbClr val="0070C0"/>
                </a:solidFill>
              </a:rPr>
              <a:t>best ask </a:t>
            </a:r>
            <a:r>
              <a:rPr lang="en-US" sz="1800" b="1" dirty="0">
                <a:solidFill>
                  <a:srgbClr val="0070C0"/>
                </a:solidFill>
              </a:rPr>
              <a:t>size </a:t>
            </a:r>
            <a:r>
              <a:rPr lang="en-US" sz="1800" dirty="0"/>
              <a:t>over a 1-min window. If the average bid size is larger than the ask size (hence a positive ratio), like the example below, it indicates the price is more likely to go up. Vice versa, the price is more likely to go down.</a:t>
            </a:r>
          </a:p>
          <a:p>
            <a:endParaRPr lang="en-US" sz="1800" dirty="0" smtClean="0"/>
          </a:p>
          <a:p>
            <a:r>
              <a:rPr lang="en-US" sz="1800" dirty="0" smtClean="0"/>
              <a:t>	</a:t>
            </a:r>
            <a:r>
              <a:rPr lang="en-US" sz="1800" i="1" dirty="0" smtClean="0">
                <a:solidFill>
                  <a:srgbClr val="0070C0"/>
                </a:solidFill>
              </a:rPr>
              <a:t>1min-Order </a:t>
            </a:r>
            <a:r>
              <a:rPr lang="en-US" sz="1800" i="1" dirty="0">
                <a:solidFill>
                  <a:srgbClr val="0070C0"/>
                </a:solidFill>
              </a:rPr>
              <a:t>Book-Imbalance =  </a:t>
            </a:r>
            <a:r>
              <a:rPr lang="en-US" sz="1800" i="1" dirty="0" err="1">
                <a:solidFill>
                  <a:srgbClr val="0070C0"/>
                </a:solidFill>
              </a:rPr>
              <a:t>Avg</a:t>
            </a:r>
            <a:r>
              <a:rPr lang="en-US" sz="1800" i="1" dirty="0">
                <a:solidFill>
                  <a:srgbClr val="0070C0"/>
                </a:solidFill>
              </a:rPr>
              <a:t> (</a:t>
            </a:r>
            <a:r>
              <a:rPr lang="en-US" sz="1800" b="1" i="1" dirty="0">
                <a:solidFill>
                  <a:srgbClr val="FF0000"/>
                </a:solidFill>
              </a:rPr>
              <a:t>Log</a:t>
            </a:r>
            <a:r>
              <a:rPr lang="en-US" sz="1800" i="1" dirty="0">
                <a:solidFill>
                  <a:srgbClr val="0070C0"/>
                </a:solidFill>
              </a:rPr>
              <a:t>(Best </a:t>
            </a:r>
            <a:r>
              <a:rPr lang="en-US" sz="1800" i="1" dirty="0" err="1">
                <a:solidFill>
                  <a:srgbClr val="0070C0"/>
                </a:solidFill>
              </a:rPr>
              <a:t>BidSize</a:t>
            </a:r>
            <a:r>
              <a:rPr lang="en-US" sz="1800" i="1" dirty="0">
                <a:solidFill>
                  <a:srgbClr val="0070C0"/>
                </a:solidFill>
              </a:rPr>
              <a:t>/ Best </a:t>
            </a:r>
            <a:r>
              <a:rPr lang="en-US" sz="1800" i="1" dirty="0" err="1">
                <a:solidFill>
                  <a:srgbClr val="0070C0"/>
                </a:solidFill>
              </a:rPr>
              <a:t>AskSize</a:t>
            </a:r>
            <a:r>
              <a:rPr lang="en-US" sz="1800" i="1" dirty="0">
                <a:solidFill>
                  <a:srgbClr val="0070C0"/>
                </a:solidFill>
              </a:rPr>
              <a:t>))</a:t>
            </a:r>
          </a:p>
          <a:p>
            <a:endParaRPr lang="en-US" sz="1800" dirty="0" smtClean="0"/>
          </a:p>
          <a:p>
            <a:r>
              <a:rPr lang="en-US" sz="1800" b="1" dirty="0" smtClean="0"/>
              <a:t>Options</a:t>
            </a:r>
            <a:r>
              <a:rPr lang="en-US" sz="1800" dirty="0"/>
              <a:t>: We can take into account the first few levels (for example 3 levels) of the order book while the top level of the book will have higher weighting. The 1-min duration can also be customized to a shorter or longer duration.</a:t>
            </a:r>
          </a:p>
          <a:p>
            <a:r>
              <a:rPr lang="en-US" sz="1800" dirty="0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51567"/>
              </p:ext>
            </p:extLst>
          </p:nvPr>
        </p:nvGraphicFramePr>
        <p:xfrm>
          <a:off x="2123728" y="4869160"/>
          <a:ext cx="4248472" cy="1409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4365"/>
                <a:gridCol w="975875"/>
                <a:gridCol w="792088"/>
                <a:gridCol w="1296144"/>
              </a:tblGrid>
              <a:tr h="20316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Bid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Ask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Size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633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1,000,000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9.6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500,000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9.4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9.7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39989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700,000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9.3</a:t>
                      </a:r>
                      <a:endParaRPr lang="en-US" sz="1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</a:t>
                      </a:r>
                      <a:endParaRPr lang="en-US" sz="1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Case Study: Short Term Price Movement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88843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Use </a:t>
            </a:r>
            <a:r>
              <a:rPr lang="en-US" sz="1800" b="1" dirty="0" smtClean="0">
                <a:solidFill>
                  <a:srgbClr val="0070C0"/>
                </a:solidFill>
              </a:rPr>
              <a:t>Decision Tree </a:t>
            </a:r>
            <a:r>
              <a:rPr lang="en-US" sz="1800" dirty="0"/>
              <a:t>to predict </a:t>
            </a:r>
            <a:r>
              <a:rPr lang="en-US" sz="1800" dirty="0" smtClean="0"/>
              <a:t>short-term stock </a:t>
            </a:r>
            <a:r>
              <a:rPr lang="en-US" sz="1800" dirty="0"/>
              <a:t>(5.HK) </a:t>
            </a:r>
            <a:r>
              <a:rPr lang="en-US" sz="1800" dirty="0" smtClean="0"/>
              <a:t>movement (go up or down) from </a:t>
            </a:r>
            <a:r>
              <a:rPr lang="en-US" sz="1800" b="1" dirty="0">
                <a:solidFill>
                  <a:srgbClr val="0070C0"/>
                </a:solidFill>
              </a:rPr>
              <a:t>Order Book Imbalance </a:t>
            </a:r>
            <a:r>
              <a:rPr lang="en-US" sz="1800" dirty="0"/>
              <a:t>(OBI</a:t>
            </a:r>
            <a:r>
              <a:rPr lang="en-US" sz="1800" dirty="0" smtClean="0"/>
              <a:t>) data.</a:t>
            </a:r>
            <a:endParaRPr lang="en-US" sz="1800" dirty="0"/>
          </a:p>
          <a:p>
            <a:endParaRPr lang="en-US" sz="1800" dirty="0"/>
          </a:p>
          <a:p>
            <a:pPr lvl="1"/>
            <a:r>
              <a:rPr lang="en-US" sz="1600" b="1" dirty="0"/>
              <a:t>L1</a:t>
            </a:r>
            <a:r>
              <a:rPr lang="en-US" sz="1600" dirty="0"/>
              <a:t>: Level-1 OBI</a:t>
            </a:r>
          </a:p>
          <a:p>
            <a:pPr lvl="1"/>
            <a:r>
              <a:rPr lang="en-US" sz="1600" b="1" dirty="0"/>
              <a:t>L2</a:t>
            </a:r>
            <a:r>
              <a:rPr lang="en-US" sz="1600" dirty="0"/>
              <a:t>: Level-2 OBI</a:t>
            </a:r>
          </a:p>
          <a:p>
            <a:pPr lvl="1"/>
            <a:r>
              <a:rPr lang="en-US" sz="1600" b="1" dirty="0"/>
              <a:t>L3</a:t>
            </a:r>
            <a:r>
              <a:rPr lang="en-US" sz="1600" dirty="0"/>
              <a:t>: Level-3 OBI</a:t>
            </a:r>
          </a:p>
          <a:p>
            <a:pPr lvl="1"/>
            <a:endParaRPr lang="en-US" sz="1600" dirty="0"/>
          </a:p>
          <a:p>
            <a:pPr lvl="1"/>
            <a:r>
              <a:rPr lang="en-US" sz="1600" b="1" dirty="0" smtClean="0"/>
              <a:t>Dir</a:t>
            </a:r>
            <a:r>
              <a:rPr lang="en-US" sz="1600" dirty="0" smtClean="0"/>
              <a:t>: </a:t>
            </a:r>
            <a:r>
              <a:rPr lang="en-US" sz="1600" dirty="0" smtClean="0">
                <a:solidFill>
                  <a:srgbClr val="0070C0"/>
                </a:solidFill>
              </a:rPr>
              <a:t>Mid-Price</a:t>
            </a:r>
            <a:r>
              <a:rPr lang="en-US" sz="1600" dirty="0" smtClean="0"/>
              <a:t> Direction - u(up</a:t>
            </a:r>
            <a:r>
              <a:rPr lang="en-US" sz="1600" dirty="0"/>
              <a:t>) , d (down)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7"/>
          <a:stretch/>
        </p:blipFill>
        <p:spPr bwMode="auto">
          <a:xfrm>
            <a:off x="4716016" y="1666156"/>
            <a:ext cx="2506441" cy="459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17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5013176"/>
            <a:ext cx="8640960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Visualize </a:t>
            </a:r>
            <a:r>
              <a:rPr lang="en-US" sz="1800" b="1" dirty="0"/>
              <a:t>the data</a:t>
            </a:r>
            <a:r>
              <a:rPr lang="en-US" sz="1800" dirty="0"/>
              <a:t>: plotting Level-1 OBI and Level-2 OBI</a:t>
            </a:r>
          </a:p>
          <a:p>
            <a:r>
              <a:rPr lang="en-US" sz="1800" dirty="0"/>
              <a:t>Brown dots: stock going </a:t>
            </a:r>
            <a:r>
              <a:rPr lang="en-US" sz="1800" dirty="0" smtClean="0"/>
              <a:t>up, Blue </a:t>
            </a:r>
            <a:r>
              <a:rPr lang="en-US" sz="1800" dirty="0"/>
              <a:t>dots: stock going down</a:t>
            </a:r>
          </a:p>
          <a:p>
            <a:r>
              <a:rPr lang="en-US" sz="1800" dirty="0"/>
              <a:t>More Brown dots (up) when both Level-1 OBI and Level-2 OBI are positive and vice versa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7547" b="4829"/>
          <a:stretch/>
        </p:blipFill>
        <p:spPr bwMode="auto">
          <a:xfrm>
            <a:off x="1259632" y="1571625"/>
            <a:ext cx="5760057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0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2000" dirty="0" smtClean="0"/>
              <a:t>Study Computer Science</a:t>
            </a:r>
          </a:p>
          <a:p>
            <a:pPr lvl="1"/>
            <a:r>
              <a:rPr lang="en-US" sz="2000" dirty="0" err="1" smtClean="0"/>
              <a:t>iBanks</a:t>
            </a:r>
            <a:r>
              <a:rPr lang="en-US" sz="2000" dirty="0" smtClean="0"/>
              <a:t> </a:t>
            </a:r>
            <a:r>
              <a:rPr lang="en-US" sz="2000" dirty="0"/>
              <a:t>Algo trade </a:t>
            </a:r>
            <a:r>
              <a:rPr lang="en-US" sz="2000" dirty="0" smtClean="0"/>
              <a:t>technologist</a:t>
            </a:r>
            <a:endParaRPr lang="en-US" sz="2000" dirty="0"/>
          </a:p>
          <a:p>
            <a:pPr lvl="1"/>
            <a:r>
              <a:rPr lang="en-US" sz="2000" dirty="0"/>
              <a:t>Startup on Quant Trading, Big Data and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4" name="AutoShape 2" descr="http://app.datatact.com/images/log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04546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goldman sachs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649231"/>
            <a:ext cx="1263130" cy="126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redit suisse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26" y="4808438"/>
            <a:ext cx="2813995" cy="8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iti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3" y="4808438"/>
            <a:ext cx="1278508" cy="8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university of southern california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47" y="3120176"/>
            <a:ext cx="1068710" cy="10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university of warwick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16404"/>
            <a:ext cx="1546503" cy="11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7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Short Term Price Movement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61628" y="5445224"/>
            <a:ext cx="8640960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Decision Tree training results for this Stock to be more likely to go up when:</a:t>
            </a:r>
          </a:p>
          <a:p>
            <a:r>
              <a:rPr lang="en-US" sz="1800" dirty="0" smtClean="0">
                <a:solidFill>
                  <a:srgbClr val="00B050"/>
                </a:solidFill>
              </a:rPr>
              <a:t>Level-1 </a:t>
            </a:r>
            <a:r>
              <a:rPr lang="en-US" sz="1800" dirty="0">
                <a:solidFill>
                  <a:srgbClr val="00B050"/>
                </a:solidFill>
              </a:rPr>
              <a:t>OBI &gt; 0.445379 and Level-2 OBI &gt; 0.429376 and Level-3 OBI &gt; 0.328697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18542" r="14366" b="5983"/>
          <a:stretch/>
        </p:blipFill>
        <p:spPr bwMode="auto">
          <a:xfrm>
            <a:off x="395536" y="1677516"/>
            <a:ext cx="52387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9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1954560"/>
            <a:ext cx="300037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alpha go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0" y="1988840"/>
            <a:ext cx="4998155" cy="28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1011" y="5196118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cs.stanford.edu/people/karpathy/convnetjs/demo/rldemo.html</a:t>
            </a: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098" name="Picture 2" descr="atari breakout reinforcement learning tunneling animated gifçåçæå°çµæ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014" y="1985243"/>
            <a:ext cx="2970905" cy="388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5942879"/>
            <a:ext cx="226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Tunneling !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8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2" descr="https://cdn-images-1.medium.com/max/800/1*oAuFspZKqASVtGlmBCubP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5" y="1628800"/>
            <a:ext cx="4422015" cy="381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800/1*26xDRHI-alvDAfcPPJJGj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64" y="3429000"/>
            <a:ext cx="4716016" cy="28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78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963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2"/>
              </a:rPr>
              <a:t>JP Morgan LOXM</a:t>
            </a:r>
            <a:endParaRPr lang="en-US" sz="1600" dirty="0" smtClean="0"/>
          </a:p>
          <a:p>
            <a:pPr marL="0" indent="0"/>
            <a:r>
              <a:rPr lang="en-US" sz="1600" dirty="0" smtClean="0"/>
              <a:t>Learns </a:t>
            </a:r>
            <a:r>
              <a:rPr lang="en-US" sz="1600" dirty="0"/>
              <a:t>to perform the best action </a:t>
            </a:r>
            <a:r>
              <a:rPr lang="en-US" sz="1600" dirty="0" smtClean="0"/>
              <a:t>(choose </a:t>
            </a:r>
            <a:r>
              <a:rPr lang="en-US" sz="1600" b="1" dirty="0">
                <a:solidFill>
                  <a:srgbClr val="0070C0"/>
                </a:solidFill>
              </a:rPr>
              <a:t>optimal price, duration and order size </a:t>
            </a:r>
            <a:r>
              <a:rPr lang="en-US" sz="1600" dirty="0"/>
              <a:t>) based on market conditions</a:t>
            </a:r>
            <a:endParaRPr lang="en-US" sz="1600" b="1" dirty="0" smtClean="0"/>
          </a:p>
          <a:p>
            <a:pPr marL="0" indent="0"/>
            <a:endParaRPr lang="en-US" sz="1600" b="1" dirty="0"/>
          </a:p>
          <a:p>
            <a:pPr marL="0" indent="0"/>
            <a:r>
              <a:rPr lang="en-US" sz="1600" b="1" u="sng" dirty="0" smtClean="0"/>
              <a:t>State</a:t>
            </a:r>
            <a:r>
              <a:rPr lang="en-US" sz="1600" b="1" dirty="0" smtClean="0"/>
              <a:t>: </a:t>
            </a:r>
            <a:r>
              <a:rPr lang="en-US" sz="1600" dirty="0" smtClean="0"/>
              <a:t>price </a:t>
            </a:r>
            <a:r>
              <a:rPr lang="en-US" sz="1600" dirty="0"/>
              <a:t>series, </a:t>
            </a:r>
            <a:r>
              <a:rPr lang="en-US" sz="1600" dirty="0" smtClean="0"/>
              <a:t>spread </a:t>
            </a:r>
            <a:r>
              <a:rPr lang="en-US" sz="1600" dirty="0"/>
              <a:t>cost, fill probability, size placed, </a:t>
            </a:r>
            <a:r>
              <a:rPr lang="en-US" sz="1600" dirty="0" smtClean="0"/>
              <a:t>elapsed </a:t>
            </a:r>
            <a:r>
              <a:rPr lang="en-US" sz="1600" dirty="0"/>
              <a:t>time, %</a:t>
            </a:r>
            <a:r>
              <a:rPr lang="en-US" sz="1600" dirty="0" smtClean="0"/>
              <a:t>progress</a:t>
            </a:r>
          </a:p>
          <a:p>
            <a:pPr marL="0" indent="0"/>
            <a:endParaRPr lang="en-US" sz="1600" b="1" dirty="0" smtClean="0"/>
          </a:p>
          <a:p>
            <a:pPr marL="0" indent="0"/>
            <a:r>
              <a:rPr lang="en-US" sz="1600" b="1" u="sng" dirty="0" smtClean="0"/>
              <a:t>Rewards</a:t>
            </a:r>
            <a:r>
              <a:rPr lang="en-US" sz="1600" b="1" dirty="0" smtClean="0"/>
              <a:t>:</a:t>
            </a:r>
            <a:r>
              <a:rPr lang="en-US" sz="1600" dirty="0"/>
              <a:t> </a:t>
            </a:r>
            <a:r>
              <a:rPr lang="en-US" sz="1600" dirty="0" smtClean="0"/>
              <a:t>immediate </a:t>
            </a:r>
            <a:r>
              <a:rPr lang="en-US" sz="1600" dirty="0"/>
              <a:t>rewards </a:t>
            </a:r>
            <a:r>
              <a:rPr lang="en-US" sz="1600" dirty="0" smtClean="0"/>
              <a:t>(price spread) </a:t>
            </a:r>
            <a:r>
              <a:rPr lang="en-US" sz="1600" dirty="0"/>
              <a:t>and terminal </a:t>
            </a:r>
            <a:r>
              <a:rPr lang="en-US" sz="1600" dirty="0" smtClean="0"/>
              <a:t>(end </a:t>
            </a:r>
            <a:r>
              <a:rPr lang="en-US" sz="1600" dirty="0"/>
              <a:t>of </a:t>
            </a:r>
            <a:r>
              <a:rPr lang="en-US" sz="1600" dirty="0" smtClean="0"/>
              <a:t>episode) </a:t>
            </a:r>
            <a:r>
              <a:rPr lang="en-US" sz="1600" dirty="0"/>
              <a:t>rewards like completion, order duration and market penalties </a:t>
            </a:r>
            <a:r>
              <a:rPr lang="en-US" sz="1600" dirty="0" smtClean="0"/>
              <a:t>(negative </a:t>
            </a:r>
            <a:r>
              <a:rPr lang="en-US" sz="1600" dirty="0"/>
              <a:t>rewards that punish the </a:t>
            </a:r>
            <a:r>
              <a:rPr lang="en-US" sz="1600" dirty="0" smtClean="0"/>
              <a:t>agent)</a:t>
            </a:r>
            <a:endParaRPr lang="en-US" sz="1600" dirty="0"/>
          </a:p>
          <a:p>
            <a:pPr marL="57150" indent="0"/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 descr="https://cdn-images-1.medium.com/max/1600/1*37d7EHMjhxPhfVJtbre9k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0"/>
          <a:stretch/>
        </p:blipFill>
        <p:spPr bwMode="auto">
          <a:xfrm>
            <a:off x="3419872" y="1916832"/>
            <a:ext cx="5436058" cy="351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66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Reinforcement Learning on Trading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24" y="4005064"/>
            <a:ext cx="8193024" cy="86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59632" y="5160094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>
                <a:solidFill>
                  <a:srgbClr val="00B050"/>
                </a:solidFill>
              </a:rPr>
              <a:t>AI </a:t>
            </a:r>
            <a:r>
              <a:rPr lang="en-US" sz="1600" dirty="0">
                <a:solidFill>
                  <a:srgbClr val="00B050"/>
                </a:solidFill>
              </a:rPr>
              <a:t>Traders -&gt; Repeatedly Doing </a:t>
            </a:r>
            <a:r>
              <a:rPr lang="en-US" sz="1600" dirty="0" err="1">
                <a:solidFill>
                  <a:srgbClr val="00B050"/>
                </a:solidFill>
              </a:rPr>
              <a:t>Backtest</a:t>
            </a:r>
            <a:r>
              <a:rPr lang="en-US" sz="1600" dirty="0">
                <a:solidFill>
                  <a:srgbClr val="00B050"/>
                </a:solidFill>
              </a:rPr>
              <a:t> -&gt; Find the Optimal </a:t>
            </a:r>
            <a:r>
              <a:rPr lang="en-US" sz="1600" dirty="0" smtClean="0">
                <a:solidFill>
                  <a:srgbClr val="00B050"/>
                </a:solidFill>
              </a:rPr>
              <a:t>Strategies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It is a very black box approach and may not be welcomed by compliance and regulators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Smiley Face 3"/>
          <p:cNvSpPr/>
          <p:nvPr/>
        </p:nvSpPr>
        <p:spPr bwMode="auto">
          <a:xfrm>
            <a:off x="658416" y="5142761"/>
            <a:ext cx="457200" cy="45720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ghtning Bolt 5"/>
          <p:cNvSpPr/>
          <p:nvPr/>
        </p:nvSpPr>
        <p:spPr bwMode="auto">
          <a:xfrm flipH="1">
            <a:off x="658416" y="5780112"/>
            <a:ext cx="457200" cy="457200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2" descr="human evolu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1"/>
          <a:stretch/>
        </p:blipFill>
        <p:spPr bwMode="auto">
          <a:xfrm>
            <a:off x="1403648" y="1628800"/>
            <a:ext cx="5328592" cy="235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IGN_B_final-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4371181"/>
            <a:ext cx="6048672" cy="1362075"/>
          </a:xfrm>
        </p:spPr>
        <p:txBody>
          <a:bodyPr/>
          <a:lstStyle/>
          <a:p>
            <a:r>
              <a:rPr lang="en-US" dirty="0" smtClean="0">
                <a:solidFill>
                  <a:srgbClr val="152E82"/>
                </a:solidFill>
              </a:rPr>
              <a:t>Thank you</a:t>
            </a:r>
            <a:endParaRPr lang="en-US" dirty="0">
              <a:solidFill>
                <a:srgbClr val="152E8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2B3540-29DB-9849-B58B-883D2E76A773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sz="14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"/>
          <a:stretch/>
        </p:blipFill>
        <p:spPr>
          <a:xfrm>
            <a:off x="496797" y="1722966"/>
            <a:ext cx="7200800" cy="43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700" dirty="0" smtClean="0"/>
              <a:t>Sub-header/text/chart/table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8" y="1700808"/>
            <a:ext cx="7832939" cy="44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Key Themes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Portfolio (what do buy)</a:t>
            </a:r>
          </a:p>
          <a:p>
            <a:pPr lvl="1"/>
            <a:r>
              <a:rPr lang="en-US" sz="2000" dirty="0"/>
              <a:t>Stock Pickings</a:t>
            </a:r>
          </a:p>
          <a:p>
            <a:pPr lvl="1"/>
            <a:r>
              <a:rPr lang="en-US" sz="2000" dirty="0"/>
              <a:t>Fundamental: values, prospects</a:t>
            </a:r>
          </a:p>
          <a:p>
            <a:pPr lvl="1"/>
            <a:r>
              <a:rPr lang="en-US" sz="2000" dirty="0"/>
              <a:t>Quantitative: statistics, </a:t>
            </a:r>
            <a:r>
              <a:rPr lang="en-US" sz="2000" dirty="0" smtClean="0"/>
              <a:t>models 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Trading </a:t>
            </a:r>
            <a:r>
              <a:rPr lang="en-US" sz="2000" b="1" dirty="0"/>
              <a:t>(how to buy)</a:t>
            </a:r>
          </a:p>
          <a:p>
            <a:pPr lvl="1"/>
            <a:r>
              <a:rPr lang="en-US" sz="2000" dirty="0"/>
              <a:t>Algorithmic Trading</a:t>
            </a:r>
          </a:p>
          <a:p>
            <a:pPr lvl="1"/>
            <a:r>
              <a:rPr lang="en-US" sz="2000" dirty="0"/>
              <a:t>HFT (High Frequency Trading)</a:t>
            </a:r>
          </a:p>
          <a:p>
            <a:pPr lvl="1"/>
            <a:r>
              <a:rPr lang="en-US" sz="2000" dirty="0"/>
              <a:t>Program Trading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AutoShape 2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automatedçåçæå°çµæ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04878"/>
            <a:ext cx="22002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05273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5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8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094162"/>
            <a:ext cx="4320480" cy="199913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Google </a:t>
            </a:r>
            <a:r>
              <a:rPr lang="en-US" sz="1600" dirty="0"/>
              <a:t>Map traffic </a:t>
            </a:r>
            <a:r>
              <a:rPr lang="en-US" sz="1600" dirty="0" smtClean="0"/>
              <a:t>analyzing </a:t>
            </a:r>
            <a:r>
              <a:rPr lang="en-US" sz="1600" dirty="0"/>
              <a:t>the GPS-determined locations transmitted to Google by 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en.wikipedia.org/wiki/Google_Traffic</a:t>
            </a:r>
            <a:endParaRPr lang="en-US" sz="1600" dirty="0" smtClean="0"/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7899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324036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Public agencies </a:t>
            </a:r>
            <a:r>
              <a:rPr lang="en-US" sz="1800" dirty="0" smtClean="0"/>
              <a:t>(e.g. federal and state governments)	</a:t>
            </a:r>
            <a:r>
              <a:rPr lang="en-US" sz="1800" dirty="0" smtClean="0">
                <a:hlinkClick r:id="rId2"/>
              </a:rPr>
              <a:t>https://data.gov.hk/en/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 </a:t>
            </a:r>
            <a:r>
              <a:rPr lang="en-US" sz="1800" dirty="0" smtClean="0"/>
              <a:t>(including e-commerce such as </a:t>
            </a:r>
            <a:r>
              <a:rPr lang="en-US" sz="1800" b="1" dirty="0" err="1" smtClean="0">
                <a:solidFill>
                  <a:srgbClr val="00B050"/>
                </a:solidFill>
              </a:rPr>
              <a:t>AliPay</a:t>
            </a:r>
            <a:r>
              <a:rPr lang="en-US" sz="1800" b="1" dirty="0" smtClean="0">
                <a:solidFill>
                  <a:srgbClr val="00B050"/>
                </a:solidFill>
              </a:rPr>
              <a:t> and WeChat</a:t>
            </a:r>
            <a:r>
              <a:rPr lang="en-US" sz="1800" dirty="0" smtClean="0"/>
              <a:t>, credit card spending, exchange transaction data)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 </a:t>
            </a:r>
            <a:r>
              <a:rPr lang="en-US" sz="1800" dirty="0" smtClean="0"/>
              <a:t>(e.g. industry specific supply chain data, intra-day tick data from the exchange)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69" y="1844824"/>
            <a:ext cx="346838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5316041"/>
            <a:ext cx="8396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400" b="1" dirty="0">
                <a:solidFill>
                  <a:srgbClr val="00B050"/>
                </a:solidFill>
              </a:rPr>
              <a:t>Other ideas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Amazon: track </a:t>
            </a:r>
            <a:r>
              <a:rPr lang="en-US" sz="14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Gov</a:t>
            </a:r>
            <a:r>
              <a:rPr lang="en-US" sz="1400" dirty="0" smtClean="0"/>
              <a:t> </a:t>
            </a:r>
            <a:r>
              <a:rPr lang="en-US" sz="1400" dirty="0"/>
              <a:t>open data (such as pollution index, beach water quality</a:t>
            </a:r>
            <a:r>
              <a:rPr lang="en-US" sz="1400" dirty="0" smtClean="0"/>
              <a:t>): track </a:t>
            </a:r>
            <a:r>
              <a:rPr lang="en-US" sz="1400" dirty="0"/>
              <a:t>health for pharmaceutical stocks</a:t>
            </a:r>
          </a:p>
        </p:txBody>
      </p:sp>
    </p:spTree>
    <p:extLst>
      <p:ext uri="{BB962C8B-B14F-4D97-AF65-F5344CB8AC3E}">
        <p14:creationId xmlns:p14="http://schemas.microsoft.com/office/powerpoint/2010/main" val="31387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height, the </a:t>
            </a:r>
            <a:r>
              <a:rPr lang="en-US" sz="1800" dirty="0" smtClean="0"/>
              <a:t>crescent-shaped shadows </a:t>
            </a:r>
            <a:r>
              <a:rPr lang="en-US" sz="1800" dirty="0"/>
              <a:t>cast by the sun also change shape. By tracking these shape changes </a:t>
            </a:r>
            <a:r>
              <a:rPr lang="en-US" sz="1800" dirty="0" smtClean="0"/>
              <a:t>(AI techniques),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</a:t>
            </a:r>
            <a:r>
              <a:rPr lang="en-US" sz="1800" dirty="0"/>
              <a:t>levels</a:t>
            </a:r>
            <a:r>
              <a:rPr lang="en-US" sz="1800" dirty="0" smtClean="0"/>
              <a:t>.</a:t>
            </a:r>
          </a:p>
          <a:p>
            <a:pPr marL="0" indent="0"/>
            <a:r>
              <a:rPr lang="en-US" sz="1800" dirty="0">
                <a:hlinkClick r:id="rId3"/>
              </a:rPr>
              <a:t>https://www.wired.com/2015/03/orbital-insight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6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7469</TotalTime>
  <Words>707</Words>
  <Application>Microsoft Office PowerPoint</Application>
  <PresentationFormat>On-screen Show (4:3)</PresentationFormat>
  <Paragraphs>146</Paragraphs>
  <Slides>25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PowerPoint Template-CBF</vt:lpstr>
      <vt:lpstr>Application of Big Data and AI in Investment Management</vt:lpstr>
      <vt:lpstr>My Background</vt:lpstr>
      <vt:lpstr>My Work</vt:lpstr>
      <vt:lpstr>My Work</vt:lpstr>
      <vt:lpstr>Key Themes</vt:lpstr>
      <vt:lpstr>Data, Data, Data….</vt:lpstr>
      <vt:lpstr>Individuals: Digital Footprints</vt:lpstr>
      <vt:lpstr>Business Processes</vt:lpstr>
      <vt:lpstr>Satellite image: Oil Reserve</vt:lpstr>
      <vt:lpstr>Social Trading</vt:lpstr>
      <vt:lpstr>Robo-Advisor: AI ETF</vt:lpstr>
      <vt:lpstr>Example: AI ETF</vt:lpstr>
      <vt:lpstr>Sentiment Analysis</vt:lpstr>
      <vt:lpstr>Thomson Reuters MarketPsych Indices (TRMI)</vt:lpstr>
      <vt:lpstr>Word2Vec – Sentiment Analysis</vt:lpstr>
      <vt:lpstr>Word2Vec – Chinese Language</vt:lpstr>
      <vt:lpstr>Short Term Price Movement</vt:lpstr>
      <vt:lpstr>Case Study: Short Term Price Movement </vt:lpstr>
      <vt:lpstr>Short Term Price Movement</vt:lpstr>
      <vt:lpstr>Short Term Price Movement</vt:lpstr>
      <vt:lpstr>Reinforcement Learning</vt:lpstr>
      <vt:lpstr>Reinforcement Learning on Trading</vt:lpstr>
      <vt:lpstr>Reinforcement Learning on Trading</vt:lpstr>
      <vt:lpstr>Reinforcement Learning on Trading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62</cp:revision>
  <cp:lastPrinted>2013-10-02T07:30:28Z</cp:lastPrinted>
  <dcterms:created xsi:type="dcterms:W3CDTF">2018-01-14T13:40:03Z</dcterms:created>
  <dcterms:modified xsi:type="dcterms:W3CDTF">2019-12-29T06:37:08Z</dcterms:modified>
</cp:coreProperties>
</file>